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58" r:id="rId4"/>
  </p:sldMasterIdLst>
  <p:notesMasterIdLst>
    <p:notesMasterId r:id="rId26"/>
  </p:notesMasterIdLst>
  <p:sldIdLst>
    <p:sldId id="256" r:id="rId5"/>
    <p:sldId id="257" r:id="rId6"/>
    <p:sldId id="309" r:id="rId7"/>
    <p:sldId id="259" r:id="rId8"/>
    <p:sldId id="260" r:id="rId9"/>
    <p:sldId id="296" r:id="rId10"/>
    <p:sldId id="297" r:id="rId11"/>
    <p:sldId id="298" r:id="rId12"/>
    <p:sldId id="300" r:id="rId13"/>
    <p:sldId id="306" r:id="rId14"/>
    <p:sldId id="292" r:id="rId15"/>
    <p:sldId id="308" r:id="rId16"/>
    <p:sldId id="304" r:id="rId17"/>
    <p:sldId id="263" r:id="rId18"/>
    <p:sldId id="310" r:id="rId19"/>
    <p:sldId id="264" r:id="rId20"/>
    <p:sldId id="265" r:id="rId21"/>
    <p:sldId id="301" r:id="rId22"/>
    <p:sldId id="307" r:id="rId23"/>
    <p:sldId id="311" r:id="rId24"/>
    <p:sldId id="291" r:id="rId25"/>
  </p:sldIdLst>
  <p:sldSz cx="12192000" cy="6858000"/>
  <p:notesSz cx="6858000" cy="9144000"/>
  <p:embeddedFontLst>
    <p:embeddedFont>
      <p:font typeface="Arial Black" panose="020B0604020202020204" pitchFamily="34" charset="0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Franklin Gothic Book" panose="020B0503020102020204" pitchFamily="34" charset="0"/>
      <p:regular r:id="rId33"/>
      <p:italic r:id="rId34"/>
    </p:embeddedFont>
    <p:embeddedFont>
      <p:font typeface="Helvetica Neue" panose="02000503000000020004" pitchFamily="2" charset="0"/>
      <p:regular r:id="rId35"/>
      <p:bold r:id="rId36"/>
      <p:italic r:id="rId37"/>
      <p:boldItalic r:id="rId38"/>
    </p:embeddedFont>
    <p:embeddedFont>
      <p:font typeface="Helvetica Neue Light" panose="02000403000000020004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88"/>
    <p:restoredTop sz="96932"/>
  </p:normalViewPr>
  <p:slideViewPr>
    <p:cSldViewPr snapToGrid="0">
      <p:cViewPr varScale="1">
        <p:scale>
          <a:sx n="136" d="100"/>
          <a:sy n="136" d="100"/>
        </p:scale>
        <p:origin x="-976" y="16"/>
      </p:cViewPr>
      <p:guideLst/>
    </p:cSldViewPr>
  </p:slideViewPr>
  <p:notesTextViewPr>
    <p:cViewPr>
      <p:scale>
        <a:sx n="105" d="100"/>
        <a:sy n="10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17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15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0057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4970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28369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7346e579b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117346e579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7346e579b_0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117346e579b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455b147b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12455b147b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17346e579b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117346e579b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10631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2455b147be_0_2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g12455b147be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1363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43b9295c8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1243b9295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43b9295c8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1243b9295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6477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17346e579b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117346e579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17346e579b_0_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g117346e579b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17346e579b_0_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g117346e579b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3680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172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AB3A824-1A51-4B26-AD58-A6D8E14F6C04}" type="datetimeFigureOut">
              <a:rPr lang="en-US" smtClean="0"/>
              <a:t>5/19/23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518630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50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088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3784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44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383839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569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5/19/23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96405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437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44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55096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6C4C9A-3960-41CF-A4E9-2A8FB932454B}" type="datetimeFigureOut">
              <a:rPr lang="en-US" smtClean="0"/>
              <a:t>5/19/23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504147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17168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laxy.rc.colorado.edu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cumulus.rc.colorado.edu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olorado.edu/rc/userservices/allocations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cumulus.rc.colorado.edu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7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b="32562"/>
          <a:stretch/>
        </p:blipFill>
        <p:spPr>
          <a:xfrm>
            <a:off x="707457" y="711200"/>
            <a:ext cx="11483958" cy="4233672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>
            <a:spLocks noGrp="1"/>
          </p:cNvSpPr>
          <p:nvPr>
            <p:ph type="ctrTitle"/>
          </p:nvPr>
        </p:nvSpPr>
        <p:spPr>
          <a:xfrm>
            <a:off x="1018425" y="4951660"/>
            <a:ext cx="11301300" cy="1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3800" b="1" dirty="0">
                <a:latin typeface="Helvetica Neue"/>
                <a:ea typeface="Helvetica Neue"/>
                <a:cs typeface="Helvetica Neue"/>
                <a:sym typeface="Helvetica Neue"/>
              </a:rPr>
              <a:t>Intro to </a:t>
            </a:r>
            <a:r>
              <a:rPr lang="en-US" sz="3800" b="1" dirty="0" err="1">
                <a:latin typeface="Helvetica Neue"/>
                <a:ea typeface="Helvetica Neue"/>
                <a:cs typeface="Helvetica Neue"/>
                <a:sym typeface="Helvetica Neue"/>
              </a:rPr>
              <a:t>CUmulus</a:t>
            </a:r>
            <a:r>
              <a:rPr lang="en-US" sz="3800" b="1" dirty="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3800" dirty="0">
                <a:latin typeface="Helvetica Neue"/>
                <a:ea typeface="Helvetica Neue"/>
                <a:cs typeface="Helvetica Neue"/>
                <a:sym typeface="Helvetica Neue"/>
              </a:rPr>
              <a:t>a free Research Cloud platform</a:t>
            </a:r>
            <a:endParaRPr sz="38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279-F631-D525-FC88-ABEC2B491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256" y="102358"/>
            <a:ext cx="10068772" cy="1289714"/>
          </a:xfrm>
        </p:spPr>
        <p:txBody>
          <a:bodyPr/>
          <a:lstStyle/>
          <a:p>
            <a:r>
              <a:rPr lang="en-US" dirty="0"/>
              <a:t>Example Use Case: Open Access Research Tool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5310E-39DE-6185-43AF-181E6908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sp>
        <p:nvSpPr>
          <p:cNvPr id="5" name="Google Shape;206;p31">
            <a:extLst>
              <a:ext uri="{FF2B5EF4-FFF2-40B4-BE49-F238E27FC236}">
                <a16:creationId xmlns:a16="http://schemas.microsoft.com/office/drawing/2014/main" id="{6A077A7F-9D88-CA80-725B-A4F7F387D523}"/>
              </a:ext>
            </a:extLst>
          </p:cNvPr>
          <p:cNvSpPr txBox="1">
            <a:spLocks/>
          </p:cNvSpPr>
          <p:nvPr/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 baseline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fld id="{00000000-1234-1234-1234-123412341234}" type="slidenum">
              <a:rPr lang="en-US" smtClean="0"/>
              <a:pPr algn="l"/>
              <a:t>10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D5334A-E7CA-6F20-F0DB-EA294892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238" y="1392072"/>
            <a:ext cx="10395155" cy="4852219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Researcher wanted to publish and host trainings for a custom language processing tool that helps to build language databases and tools (think auto-correct) for endangered languages</a:t>
            </a:r>
          </a:p>
          <a:p>
            <a:r>
              <a:rPr lang="en-US" sz="2400" dirty="0"/>
              <a:t>Needs: </a:t>
            </a:r>
          </a:p>
          <a:p>
            <a:pPr lvl="1"/>
            <a:r>
              <a:rPr lang="en-US" sz="2400" dirty="0"/>
              <a:t>A web-based dashboard where any user can load and use the tools the research team developed</a:t>
            </a:r>
          </a:p>
          <a:p>
            <a:pPr lvl="1"/>
            <a:r>
              <a:rPr lang="en-US" sz="2400" dirty="0"/>
              <a:t>Persistent storage of data</a:t>
            </a:r>
          </a:p>
          <a:p>
            <a:pPr lvl="1"/>
            <a:r>
              <a:rPr lang="en-US" sz="2400" dirty="0"/>
              <a:t>Compute ability to continuously mine the data and advance algorithm</a:t>
            </a:r>
          </a:p>
          <a:p>
            <a:r>
              <a:rPr lang="en-US" sz="2400" dirty="0"/>
              <a:t>They were able to:</a:t>
            </a:r>
          </a:p>
          <a:p>
            <a:pPr lvl="1"/>
            <a:r>
              <a:rPr lang="en-US" sz="2400" dirty="0"/>
              <a:t>Setup a </a:t>
            </a:r>
            <a:r>
              <a:rPr lang="en-US" sz="2400" dirty="0" err="1"/>
              <a:t>Jupyterhub</a:t>
            </a:r>
            <a:r>
              <a:rPr lang="en-US" sz="2400" dirty="0"/>
              <a:t> instance where they control access of users </a:t>
            </a:r>
          </a:p>
          <a:p>
            <a:pPr lvl="1"/>
            <a:r>
              <a:rPr lang="en-US" sz="2400" dirty="0"/>
              <a:t>Have an environment where researchers around the world can easily use their research tools</a:t>
            </a:r>
          </a:p>
          <a:p>
            <a:pPr lvl="1"/>
            <a:r>
              <a:rPr lang="en-US" sz="2400" dirty="0"/>
              <a:t>Collect the incoming test data and use that for future training</a:t>
            </a:r>
          </a:p>
          <a:p>
            <a:pPr lvl="1"/>
            <a:r>
              <a:rPr lang="en-US" sz="2400" dirty="0"/>
              <a:t>Have the resources for persistent storage of large datasets and compute resources</a:t>
            </a:r>
          </a:p>
        </p:txBody>
      </p:sp>
    </p:spTree>
    <p:extLst>
      <p:ext uri="{BB962C8B-B14F-4D97-AF65-F5344CB8AC3E}">
        <p14:creationId xmlns:p14="http://schemas.microsoft.com/office/powerpoint/2010/main" val="1958078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279-F631-D525-FC88-ABEC2B491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256" y="102358"/>
            <a:ext cx="10532983" cy="1289714"/>
          </a:xfrm>
        </p:spPr>
        <p:txBody>
          <a:bodyPr/>
          <a:lstStyle/>
          <a:p>
            <a:r>
              <a:rPr lang="en-US" dirty="0"/>
              <a:t>Example Use Case: Persistent Data Mining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5310E-39DE-6185-43AF-181E6908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5" name="Google Shape;206;p31">
            <a:extLst>
              <a:ext uri="{FF2B5EF4-FFF2-40B4-BE49-F238E27FC236}">
                <a16:creationId xmlns:a16="http://schemas.microsoft.com/office/drawing/2014/main" id="{6A077A7F-9D88-CA80-725B-A4F7F387D523}"/>
              </a:ext>
            </a:extLst>
          </p:cNvPr>
          <p:cNvSpPr txBox="1">
            <a:spLocks/>
          </p:cNvSpPr>
          <p:nvPr/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 baseline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fld id="{00000000-1234-1234-1234-123412341234}" type="slidenum">
              <a:rPr lang="en-US" smtClean="0"/>
              <a:pPr algn="l"/>
              <a:t>11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D5334A-E7CA-6F20-F0DB-EA294892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1088" y="1569493"/>
            <a:ext cx="10217511" cy="3925572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Researcher wanted to use online text database to train novel search algorithm</a:t>
            </a:r>
          </a:p>
          <a:p>
            <a:r>
              <a:rPr lang="en-US" sz="2400" dirty="0"/>
              <a:t>Needs: </a:t>
            </a:r>
          </a:p>
          <a:p>
            <a:pPr lvl="1"/>
            <a:r>
              <a:rPr lang="en-US" sz="2400" dirty="0"/>
              <a:t>Persistent Querying of an online text database </a:t>
            </a:r>
          </a:p>
          <a:p>
            <a:pPr lvl="1"/>
            <a:r>
              <a:rPr lang="en-US" sz="2400" dirty="0"/>
              <a:t>Persistent storage of data</a:t>
            </a:r>
          </a:p>
          <a:p>
            <a:pPr lvl="1"/>
            <a:r>
              <a:rPr lang="en-US" sz="2400" dirty="0"/>
              <a:t>Compute ability to continuously mine the data and advance their algorithm</a:t>
            </a:r>
          </a:p>
          <a:p>
            <a:r>
              <a:rPr lang="en-US" sz="2400" dirty="0"/>
              <a:t>They were able to:</a:t>
            </a:r>
          </a:p>
          <a:p>
            <a:pPr lvl="1"/>
            <a:r>
              <a:rPr lang="en-US" sz="2400" dirty="0"/>
              <a:t>Setup a data stream that queries data from Reddit at specified times of the day</a:t>
            </a:r>
          </a:p>
          <a:p>
            <a:pPr lvl="1"/>
            <a:r>
              <a:rPr lang="en-US" sz="2400" dirty="0"/>
              <a:t>Have the resources for persistent storage of large datasets and compute resources</a:t>
            </a:r>
          </a:p>
          <a:p>
            <a:pPr lvl="1"/>
            <a:r>
              <a:rPr lang="en-US" sz="2400" dirty="0"/>
              <a:t>Test and develop their novel search mechanism</a:t>
            </a:r>
          </a:p>
        </p:txBody>
      </p:sp>
    </p:spTree>
    <p:extLst>
      <p:ext uri="{BB962C8B-B14F-4D97-AF65-F5344CB8AC3E}">
        <p14:creationId xmlns:p14="http://schemas.microsoft.com/office/powerpoint/2010/main" val="4169285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279-F631-D525-FC88-ABEC2B491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256" y="102358"/>
            <a:ext cx="9601199" cy="1289714"/>
          </a:xfrm>
        </p:spPr>
        <p:txBody>
          <a:bodyPr/>
          <a:lstStyle/>
          <a:p>
            <a:r>
              <a:rPr lang="en-US" dirty="0"/>
              <a:t>Example Use Case: </a:t>
            </a:r>
            <a:r>
              <a:rPr lang="en-US" dirty="0">
                <a:hlinkClick r:id="rId3"/>
              </a:rPr>
              <a:t>Galaxy Server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5310E-39DE-6185-43AF-181E6908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sp>
        <p:nvSpPr>
          <p:cNvPr id="5" name="Google Shape;206;p31">
            <a:extLst>
              <a:ext uri="{FF2B5EF4-FFF2-40B4-BE49-F238E27FC236}">
                <a16:creationId xmlns:a16="http://schemas.microsoft.com/office/drawing/2014/main" id="{6A077A7F-9D88-CA80-725B-A4F7F387D523}"/>
              </a:ext>
            </a:extLst>
          </p:cNvPr>
          <p:cNvSpPr txBox="1">
            <a:spLocks/>
          </p:cNvSpPr>
          <p:nvPr/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 baseline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fld id="{00000000-1234-1234-1234-123412341234}" type="slidenum">
              <a:rPr lang="en-US" smtClean="0"/>
              <a:pPr algn="l"/>
              <a:t>12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D5334A-E7CA-6F20-F0DB-EA294892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399" y="972972"/>
            <a:ext cx="10404987" cy="4475328"/>
          </a:xfrm>
        </p:spPr>
        <p:txBody>
          <a:bodyPr>
            <a:noAutofit/>
          </a:bodyPr>
          <a:lstStyle/>
          <a:p>
            <a:r>
              <a:rPr lang="en-US" dirty="0"/>
              <a:t>Researcher wanted to create a custom Galaxy Server (web-based GUI for popular bioinformatics software)</a:t>
            </a:r>
          </a:p>
          <a:p>
            <a:r>
              <a:rPr lang="en-US" dirty="0"/>
              <a:t>Needs: </a:t>
            </a:r>
          </a:p>
          <a:p>
            <a:pPr lvl="1"/>
            <a:r>
              <a:rPr lang="en-US" dirty="0"/>
              <a:t>A way to host a website that the researchers can use to load and analyze data, create reports and schedule compute jobs</a:t>
            </a:r>
          </a:p>
          <a:p>
            <a:pPr lvl="1"/>
            <a:r>
              <a:rPr lang="en-US" dirty="0"/>
              <a:t>Persistent storage of data</a:t>
            </a:r>
          </a:p>
          <a:p>
            <a:pPr lvl="1"/>
            <a:r>
              <a:rPr lang="en-US" dirty="0"/>
              <a:t>The ability to create compute jobs on the virtual machine or send jobs to the Alpine Supercomputer</a:t>
            </a:r>
          </a:p>
          <a:p>
            <a:pPr lvl="1"/>
            <a:r>
              <a:rPr lang="en-US" dirty="0"/>
              <a:t>Run persistent jobs (multiple days long)</a:t>
            </a:r>
          </a:p>
          <a:p>
            <a:r>
              <a:rPr lang="en-US" dirty="0"/>
              <a:t>They were able to:</a:t>
            </a:r>
          </a:p>
          <a:p>
            <a:pPr lvl="1"/>
            <a:r>
              <a:rPr lang="en-US" dirty="0"/>
              <a:t>Host the website, and control access of users who can access it</a:t>
            </a:r>
          </a:p>
          <a:p>
            <a:pPr lvl="1"/>
            <a:r>
              <a:rPr lang="en-US" dirty="0"/>
              <a:t>Have the resources for persistent storage of large datasets and compute resources</a:t>
            </a:r>
          </a:p>
          <a:p>
            <a:pPr lvl="1"/>
            <a:r>
              <a:rPr lang="en-US" dirty="0"/>
              <a:t>Create an interface to send jobs to the Alpine Supercomputer, all controlled via GUI</a:t>
            </a:r>
          </a:p>
          <a:p>
            <a:pPr lvl="1"/>
            <a:r>
              <a:rPr lang="en-US" dirty="0"/>
              <a:t>Test custom tools and data pipelines that they created 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03538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279-F631-D525-FC88-ABEC2B491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044" y="90333"/>
            <a:ext cx="5459972" cy="1485900"/>
          </a:xfrm>
        </p:spPr>
        <p:txBody>
          <a:bodyPr>
            <a:normAutofit/>
          </a:bodyPr>
          <a:lstStyle/>
          <a:p>
            <a:r>
              <a:rPr lang="en-US" dirty="0"/>
              <a:t>Example Use Case:</a:t>
            </a:r>
            <a:br>
              <a:rPr lang="en-US" dirty="0"/>
            </a:br>
            <a:r>
              <a:rPr lang="en-US" dirty="0"/>
              <a:t>Flywheel Project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E201D4B4-39C4-55AA-D09A-3D6361A46D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3959" y="0"/>
            <a:ext cx="6191085" cy="68580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5310E-39DE-6185-43AF-181E6908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5" name="Google Shape;206;p31">
            <a:extLst>
              <a:ext uri="{FF2B5EF4-FFF2-40B4-BE49-F238E27FC236}">
                <a16:creationId xmlns:a16="http://schemas.microsoft.com/office/drawing/2014/main" id="{6A077A7F-9D88-CA80-725B-A4F7F387D523}"/>
              </a:ext>
            </a:extLst>
          </p:cNvPr>
          <p:cNvSpPr txBox="1">
            <a:spLocks/>
          </p:cNvSpPr>
          <p:nvPr/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 baseline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fld id="{00000000-1234-1234-1234-123412341234}" type="slidenum">
              <a:rPr lang="en-US" smtClean="0"/>
              <a:pPr algn="l"/>
              <a:t>13</a:t>
            </a:fld>
            <a:endParaRPr lang="en-US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0D223417-6B9F-D12A-61C0-937BED5BB80B}"/>
              </a:ext>
            </a:extLst>
          </p:cNvPr>
          <p:cNvSpPr txBox="1">
            <a:spLocks/>
          </p:cNvSpPr>
          <p:nvPr/>
        </p:nvSpPr>
        <p:spPr>
          <a:xfrm>
            <a:off x="7098152" y="1415845"/>
            <a:ext cx="5093755" cy="47130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sz="1500" dirty="0"/>
              <a:t>Researcher wanted to create a tool that interfaces with MRI machines in the area and pulls data to a persistent web application where they can create processing pipelines and send these to the Alpine Supercomputer</a:t>
            </a:r>
          </a:p>
          <a:p>
            <a:pPr>
              <a:buClrTx/>
            </a:pPr>
            <a:r>
              <a:rPr lang="en-US" sz="1500" dirty="0"/>
              <a:t>Needs: </a:t>
            </a:r>
          </a:p>
          <a:p>
            <a:pPr lvl="1">
              <a:buClrTx/>
            </a:pPr>
            <a:r>
              <a:rPr lang="en-US" sz="1500" dirty="0"/>
              <a:t>A web-based dashboard where users can develop processing pipelines, move data, and create compute jobs</a:t>
            </a:r>
          </a:p>
          <a:p>
            <a:pPr lvl="1">
              <a:buClrTx/>
            </a:pPr>
            <a:r>
              <a:rPr lang="en-US" sz="1500" dirty="0"/>
              <a:t>Persistent storage of data (very large datasets)</a:t>
            </a:r>
          </a:p>
          <a:p>
            <a:pPr lvl="1">
              <a:buClrTx/>
            </a:pPr>
            <a:r>
              <a:rPr lang="en-US" sz="1500" dirty="0"/>
              <a:t>Compute ability to continuously process the data </a:t>
            </a:r>
          </a:p>
          <a:p>
            <a:pPr>
              <a:buClrTx/>
            </a:pPr>
            <a:r>
              <a:rPr lang="en-US" sz="1500" dirty="0"/>
              <a:t>They were able to:</a:t>
            </a:r>
          </a:p>
          <a:p>
            <a:pPr lvl="1">
              <a:buClrTx/>
            </a:pPr>
            <a:r>
              <a:rPr lang="en-US" sz="1500" dirty="0"/>
              <a:t>Setup a Flywheel Dashboard, a web-based application that researchers can access from anywhere.</a:t>
            </a:r>
          </a:p>
          <a:p>
            <a:pPr lvl="1">
              <a:buClrTx/>
            </a:pPr>
            <a:r>
              <a:rPr lang="en-US" sz="1500" dirty="0"/>
              <a:t>Store data on the VM or in </a:t>
            </a:r>
            <a:r>
              <a:rPr lang="en-US" sz="1500" dirty="0" err="1"/>
              <a:t>PetaLibrary</a:t>
            </a:r>
            <a:r>
              <a:rPr lang="en-US" sz="1500" dirty="0"/>
              <a:t> or AWS</a:t>
            </a:r>
          </a:p>
          <a:p>
            <a:pPr lvl="1">
              <a:buClrTx/>
            </a:pPr>
            <a:r>
              <a:rPr lang="en-US" sz="1500" dirty="0"/>
              <a:t>Send jobs to the Alpine Supercomputer for faster processing</a:t>
            </a:r>
          </a:p>
        </p:txBody>
      </p:sp>
    </p:spTree>
    <p:extLst>
      <p:ext uri="{BB962C8B-B14F-4D97-AF65-F5344CB8AC3E}">
        <p14:creationId xmlns:p14="http://schemas.microsoft.com/office/powerpoint/2010/main" val="996402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</a:t>
            </a: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Access</a:t>
            </a:r>
            <a:endParaRPr dirty="0"/>
          </a:p>
        </p:txBody>
      </p:sp>
      <p:sp>
        <p:nvSpPr>
          <p:cNvPr id="226" name="Google Shape;226;p3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C4390-0228-1CAD-0840-7EC1E3A8B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Horizon Dashboard Intro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B4AAA-5EDA-F83F-D92F-460201EB5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hlinkClick r:id="rId2"/>
              </a:rPr>
              <a:t>cumulus.rc.colorado.edu</a:t>
            </a:r>
            <a:endParaRPr lang="en-US" sz="3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384CF-0F66-10E7-833E-4040D6D02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36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 Access and Allocation</a:t>
            </a:r>
            <a:endParaRPr/>
          </a:p>
        </p:txBody>
      </p:sp>
      <p:sp>
        <p:nvSpPr>
          <p:cNvPr id="232" name="Google Shape;232;p35"/>
          <p:cNvSpPr txBox="1">
            <a:spLocks noGrp="1"/>
          </p:cNvSpPr>
          <p:nvPr>
            <p:ph idx="1"/>
          </p:nvPr>
        </p:nvSpPr>
        <p:spPr>
          <a:xfrm>
            <a:off x="1467828" y="2097741"/>
            <a:ext cx="9601200" cy="3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Submit a proposal for your use case (email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rc-help@colorado.edu</a:t>
            </a:r>
            <a:r>
              <a:rPr lang="en-US" dirty="0"/>
              <a:t>)</a:t>
            </a:r>
            <a:endParaRPr dirty="0"/>
          </a:p>
          <a:p>
            <a:pPr marL="457200" lvl="0" indent="-293211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39285"/>
              <a:buChar char="●"/>
            </a:pPr>
            <a:r>
              <a:rPr lang="en-US" dirty="0"/>
              <a:t>Describe your </a:t>
            </a:r>
            <a:r>
              <a:rPr lang="en-US" dirty="0" err="1"/>
              <a:t>CUmulus</a:t>
            </a:r>
            <a:r>
              <a:rPr lang="en-US" dirty="0"/>
              <a:t> workflow</a:t>
            </a:r>
            <a:endParaRPr dirty="0"/>
          </a:p>
          <a:p>
            <a:pPr marL="457200" lvl="0" indent="-29321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39285"/>
              <a:buChar char="●"/>
            </a:pPr>
            <a:r>
              <a:rPr lang="en-US" dirty="0"/>
              <a:t>Describe why your workflow is appropriate for </a:t>
            </a:r>
            <a:r>
              <a:rPr lang="en-US" dirty="0" err="1"/>
              <a:t>CUmulus</a:t>
            </a:r>
            <a:endParaRPr dirty="0"/>
          </a:p>
          <a:p>
            <a:pPr marL="457200" lvl="0" indent="-29321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39285"/>
              <a:buChar char="●"/>
            </a:pPr>
            <a:r>
              <a:rPr lang="en-US" dirty="0"/>
              <a:t>Estimate the resources you require:</a:t>
            </a:r>
            <a:endParaRPr dirty="0"/>
          </a:p>
          <a:p>
            <a:pPr marL="914400" lvl="1" indent="-31861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63851"/>
              <a:buChar char="•"/>
            </a:pPr>
            <a:r>
              <a:rPr lang="en-US" dirty="0"/>
              <a:t>Operating System, CPU cores, Disk Space, Memory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This is an </a:t>
            </a:r>
            <a:r>
              <a:rPr lang="en-US" i="1" dirty="0"/>
              <a:t>iterative process</a:t>
            </a:r>
            <a:r>
              <a:rPr lang="en-US" dirty="0"/>
              <a:t> where we work with you to make sure the request for resources fits your (and our) needs</a:t>
            </a:r>
            <a:endParaRPr dirty="0"/>
          </a:p>
          <a:p>
            <a:pPr marL="914400" lvl="0" indent="-366633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Learn more about the allocation request process at </a:t>
            </a:r>
            <a:r>
              <a:rPr lang="en-US" u="sng" dirty="0">
                <a:solidFill>
                  <a:schemeClr val="hlink"/>
                </a:solidFill>
                <a:hlinkClick r:id="rId4"/>
              </a:rPr>
              <a:t>https://www.colorado.edu/rc/userservices/allocations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33" name="Google Shape;233;p3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Access to </a:t>
            </a:r>
            <a:r>
              <a:rPr lang="en-US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</a:t>
            </a: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Resources</a:t>
            </a:r>
            <a:endParaRPr dirty="0"/>
          </a:p>
        </p:txBody>
      </p:sp>
      <p:sp>
        <p:nvSpPr>
          <p:cNvPr id="239" name="Google Shape;239;p3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/>
              <a:t>There are 3 current authentication/login methods at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cumulus.rc.colorado.edu/</a:t>
            </a:r>
            <a:r>
              <a:rPr lang="en-US" sz="2400" dirty="0"/>
              <a:t>:</a:t>
            </a:r>
            <a:endParaRPr sz="2400" dirty="0"/>
          </a:p>
          <a:p>
            <a:pPr marL="914400" lvl="0" indent="-368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AutoNum type="arabicPeriod"/>
            </a:pPr>
            <a:r>
              <a:rPr lang="en-US" sz="2400" dirty="0"/>
              <a:t>CU Boulder</a:t>
            </a:r>
            <a:endParaRPr sz="2400" dirty="0"/>
          </a:p>
          <a:p>
            <a:pPr marL="9144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 sz="2400" dirty="0"/>
              <a:t>CSU Fort Collins</a:t>
            </a:r>
            <a:endParaRPr sz="2400" dirty="0"/>
          </a:p>
          <a:p>
            <a:pPr marL="9144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 sz="2400" dirty="0"/>
              <a:t>ACCESS (all other RMACC institutions)</a:t>
            </a:r>
            <a:endParaRPr sz="2400" dirty="0"/>
          </a:p>
          <a:p>
            <a:pPr marL="13716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US" sz="2400" dirty="0"/>
              <a:t>Create account: </a:t>
            </a:r>
            <a:r>
              <a:rPr lang="en-US" sz="2400" u="sng" dirty="0">
                <a:solidFill>
                  <a:schemeClr val="hlink"/>
                </a:solidFill>
              </a:rPr>
              <a:t>https://</a:t>
            </a:r>
            <a:r>
              <a:rPr lang="en-US" sz="2400" u="sng" dirty="0" err="1">
                <a:solidFill>
                  <a:schemeClr val="hlink"/>
                </a:solidFill>
              </a:rPr>
              <a:t>identity.access-ci.org</a:t>
            </a:r>
            <a:r>
              <a:rPr lang="en-US" sz="2400" u="sng" dirty="0">
                <a:solidFill>
                  <a:schemeClr val="hlink"/>
                </a:solidFill>
              </a:rPr>
              <a:t>/new-user</a:t>
            </a:r>
            <a:endParaRPr sz="2400" dirty="0"/>
          </a:p>
        </p:txBody>
      </p:sp>
      <p:sp>
        <p:nvSpPr>
          <p:cNvPr id="240" name="Google Shape;240;p3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How to get access</a:t>
            </a:r>
            <a:endParaRPr dirty="0"/>
          </a:p>
        </p:txBody>
      </p:sp>
      <p:sp>
        <p:nvSpPr>
          <p:cNvPr id="286" name="Google Shape;286;p4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2" name="Google Shape;279;p41">
            <a:extLst>
              <a:ext uri="{FF2B5EF4-FFF2-40B4-BE49-F238E27FC236}">
                <a16:creationId xmlns:a16="http://schemas.microsoft.com/office/drawing/2014/main" id="{BDC190AB-A6EA-3EA7-E28A-B5687FD642B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19200" y="1791178"/>
            <a:ext cx="105690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 dirty="0"/>
              <a:t>Request a </a:t>
            </a:r>
            <a:r>
              <a:rPr lang="en-US" sz="2400" dirty="0" err="1"/>
              <a:t>CUmulus</a:t>
            </a:r>
            <a:r>
              <a:rPr lang="en-US" sz="2400" dirty="0"/>
              <a:t> application by contacting the CU RC help-desk: </a:t>
            </a:r>
            <a:r>
              <a:rPr lang="en-US" sz="2400" dirty="0">
                <a:hlinkClick r:id="rId3"/>
              </a:rPr>
              <a:t>rc-help@colorado.edu</a:t>
            </a:r>
            <a:endParaRPr lang="en-US" sz="2400" dirty="0"/>
          </a:p>
          <a:p>
            <a:pPr marL="5715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Once your application has been </a:t>
            </a: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accepted, manage your project at the CUmulus Web Portal.</a:t>
            </a:r>
          </a:p>
          <a:p>
            <a:pPr marL="5715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Check out our documentation on example </a:t>
            </a:r>
            <a:r>
              <a:rPr lang="en-US" sz="2400" b="0" i="0" u="none" strike="noStrike" dirty="0">
                <a:solidFill>
                  <a:srgbClr val="404040"/>
                </a:solidFill>
                <a:effectLst/>
              </a:rPr>
              <a:t>use cases and how to setup your instance</a:t>
            </a:r>
          </a:p>
          <a:p>
            <a:pPr marL="5715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 b="0" i="0" u="none" strike="noStrike" dirty="0">
                <a:solidFill>
                  <a:srgbClr val="404040"/>
                </a:solidFill>
                <a:effectLst/>
              </a:rPr>
              <a:t>Visit all our </a:t>
            </a:r>
            <a:r>
              <a:rPr lang="en-US" sz="2400" b="0" i="0" u="none" strike="noStrike" dirty="0">
                <a:solidFill>
                  <a:srgbClr val="9B59B6"/>
                </a:solidFill>
                <a:effectLst/>
              </a:rPr>
              <a:t>CUmulus specific tutorials</a:t>
            </a:r>
            <a:r>
              <a:rPr lang="en-US" sz="2400" b="0" i="0" u="none" strike="noStrike" dirty="0">
                <a:solidFill>
                  <a:srgbClr val="404040"/>
                </a:solidFill>
                <a:effectLst/>
              </a:rPr>
              <a:t> on the Research Computing GitHub for step-by-step examples.</a:t>
            </a:r>
          </a:p>
          <a:p>
            <a:pPr marL="5715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73361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 few questions for you:</a:t>
            </a:r>
            <a:endParaRPr dirty="0"/>
          </a:p>
        </p:txBody>
      </p:sp>
      <p:sp>
        <p:nvSpPr>
          <p:cNvPr id="431" name="Google Shape;431;p61"/>
          <p:cNvSpPr txBox="1">
            <a:spLocks noGrp="1"/>
          </p:cNvSpPr>
          <p:nvPr>
            <p:ph idx="1"/>
          </p:nvPr>
        </p:nvSpPr>
        <p:spPr>
          <a:xfrm>
            <a:off x="1371600" y="1818072"/>
            <a:ext cx="106473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AutoNum type="arabicPeriod"/>
            </a:pPr>
            <a:r>
              <a:rPr lang="en-US" sz="2800" dirty="0"/>
              <a:t>What types of applications could you see building on </a:t>
            </a:r>
            <a:r>
              <a:rPr lang="en-US" sz="2800" dirty="0" err="1"/>
              <a:t>CUmulus</a:t>
            </a:r>
            <a:r>
              <a:rPr lang="en-US" sz="2800" dirty="0"/>
              <a:t>?</a:t>
            </a:r>
          </a:p>
          <a:p>
            <a:pPr marL="457200" lvl="0" indent="-457200" algn="l" rtl="0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AutoNum type="arabicPeriod"/>
            </a:pPr>
            <a:r>
              <a:rPr lang="en-US" sz="2800" dirty="0"/>
              <a:t>What types of persistent applications would you like to create, but don’t have the resources for?</a:t>
            </a:r>
          </a:p>
        </p:txBody>
      </p:sp>
      <p:sp>
        <p:nvSpPr>
          <p:cNvPr id="432" name="Google Shape;432;p6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7856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Intro to </a:t>
            </a:r>
            <a:r>
              <a:rPr lang="en-US" sz="540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</a:t>
            </a:r>
            <a:endParaRPr dirty="0"/>
          </a:p>
        </p:txBody>
      </p:sp>
      <p:sp>
        <p:nvSpPr>
          <p:cNvPr id="184" name="Google Shape;184;p28"/>
          <p:cNvSpPr txBox="1">
            <a:spLocks noGrp="1"/>
          </p:cNvSpPr>
          <p:nvPr>
            <p:ph idx="1"/>
          </p:nvPr>
        </p:nvSpPr>
        <p:spPr>
          <a:xfrm>
            <a:off x="1322294" y="1845236"/>
            <a:ext cx="10515600" cy="41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5905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000" dirty="0"/>
              <a:t>Andrew Wilson (CU Boulder Research Computing User Support)</a:t>
            </a:r>
            <a:endParaRPr sz="30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www.rc.colorado.edu</a:t>
            </a:r>
            <a:endParaRPr sz="2400" dirty="0">
              <a:solidFill>
                <a:srgbClr val="0563C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r>
              <a:rPr lang="en-US" sz="2400" dirty="0">
                <a:solidFill>
                  <a:srgbClr val="1D1C1D"/>
                </a:solidFill>
              </a:rPr>
              <a:t> </a:t>
            </a:r>
            <a:r>
              <a:rPr lang="en-US" sz="2000" dirty="0"/>
              <a:t> </a:t>
            </a:r>
            <a:endParaRPr sz="2400" i="1" dirty="0">
              <a:solidFill>
                <a:srgbClr val="A5A5A5"/>
              </a:solidFill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 dirty="0">
              <a:solidFill>
                <a:srgbClr val="A5A5A5"/>
              </a:solidFill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accent5"/>
              </a:solidFill>
            </a:endParaRPr>
          </a:p>
        </p:txBody>
      </p:sp>
      <p:sp>
        <p:nvSpPr>
          <p:cNvPr id="185" name="Google Shape;185;p2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93A76-8DAD-8988-4971-E03EA1CBE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7442D-0AF4-EE52-A531-A0B20800E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8767A-19A6-AFAC-6CE7-FE7CF24DF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8183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2"/>
          <p:cNvSpPr txBox="1">
            <a:spLocks noGrp="1"/>
          </p:cNvSpPr>
          <p:nvPr>
            <p:ph type="title"/>
          </p:nvPr>
        </p:nvSpPr>
        <p:spPr>
          <a:xfrm>
            <a:off x="1456764" y="3340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 dirty="0"/>
          </a:p>
        </p:txBody>
      </p:sp>
      <p:sp>
        <p:nvSpPr>
          <p:cNvPr id="438" name="Google Shape;438;p62"/>
          <p:cNvSpPr txBox="1">
            <a:spLocks noGrp="1"/>
          </p:cNvSpPr>
          <p:nvPr>
            <p:ph idx="1"/>
          </p:nvPr>
        </p:nvSpPr>
        <p:spPr>
          <a:xfrm>
            <a:off x="1456764" y="1453974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400" dirty="0"/>
              <a:t>Help Desk: </a:t>
            </a:r>
            <a:r>
              <a:rPr lang="en-US" sz="2400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endParaRPr lang="en-US" sz="2400" u="sng" dirty="0">
              <a:solidFill>
                <a:srgbClr val="0070C0"/>
              </a:solidFill>
            </a:endParaRPr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400" b="1" dirty="0">
                <a:solidFill>
                  <a:schemeClr val="tx1"/>
                </a:solidFill>
              </a:rPr>
              <a:t>Hands-on with </a:t>
            </a:r>
            <a:r>
              <a:rPr lang="en-US" sz="2400" b="1" dirty="0" err="1">
                <a:solidFill>
                  <a:schemeClr val="tx1"/>
                </a:solidFill>
              </a:rPr>
              <a:t>CUmulus</a:t>
            </a:r>
            <a:endParaRPr lang="en-US" sz="2400" b="1" dirty="0">
              <a:solidFill>
                <a:schemeClr val="tx1"/>
              </a:solidFill>
            </a:endParaRPr>
          </a:p>
          <a:p>
            <a:pPr marL="987552" marR="59055" lvl="1" indent="-406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Thursday 9-10:30am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439" name="Google Shape;439;p6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252F3-45F3-21B3-F454-C0462F87D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questions…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0E022-9718-A8EF-6880-E81DAE339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Has anyone used cloud computing before?</a:t>
            </a:r>
          </a:p>
          <a:p>
            <a:pPr lvl="1"/>
            <a:r>
              <a:rPr lang="en-US" sz="3000" dirty="0"/>
              <a:t>What resource did you use?</a:t>
            </a:r>
          </a:p>
          <a:p>
            <a:r>
              <a:rPr lang="en-US" sz="3000" dirty="0"/>
              <a:t>What are some of your worries with cloud computing?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2F5964-6F97-2E2D-A61B-FCB37F3A9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838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 dirty="0"/>
          </a:p>
        </p:txBody>
      </p:sp>
      <p:sp>
        <p:nvSpPr>
          <p:cNvPr id="198" name="Google Shape;198;p30"/>
          <p:cNvSpPr txBox="1">
            <a:spLocks noGrp="1"/>
          </p:cNvSpPr>
          <p:nvPr>
            <p:ph idx="1"/>
          </p:nvPr>
        </p:nvSpPr>
        <p:spPr>
          <a:xfrm>
            <a:off x="1219200" y="1818097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3532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3200" dirty="0"/>
              <a:t>CU Boulder Research Computing Overview</a:t>
            </a:r>
          </a:p>
          <a:p>
            <a:pPr marL="457200" lvl="0" indent="-32353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3200" b="1" dirty="0"/>
              <a:t>What is </a:t>
            </a:r>
            <a:r>
              <a:rPr lang="en-US" sz="3200" b="1" dirty="0" err="1"/>
              <a:t>CUmulus</a:t>
            </a:r>
            <a:r>
              <a:rPr lang="en-US" sz="3200" b="1" dirty="0"/>
              <a:t>?</a:t>
            </a:r>
          </a:p>
          <a:p>
            <a:pPr marL="987552" lvl="1" indent="-32353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Font typeface="Franklin Gothic Book" panose="020B0503020102020204" pitchFamily="34" charset="0"/>
              <a:buChar char="•"/>
            </a:pPr>
            <a:r>
              <a:rPr lang="en-US" sz="3200" dirty="0"/>
              <a:t>What resources are available?</a:t>
            </a:r>
          </a:p>
          <a:p>
            <a:pPr marL="987552" lvl="1" indent="-32353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3200" dirty="0"/>
              <a:t>Who can use </a:t>
            </a:r>
            <a:r>
              <a:rPr lang="en-US" sz="3200" dirty="0" err="1"/>
              <a:t>CUmulus</a:t>
            </a:r>
            <a:r>
              <a:rPr lang="en-US" sz="3200" dirty="0"/>
              <a:t>?</a:t>
            </a:r>
          </a:p>
          <a:p>
            <a:pPr marL="987552" lvl="1" indent="-32353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3200" dirty="0"/>
              <a:t>Example use cases</a:t>
            </a:r>
          </a:p>
          <a:p>
            <a:pPr marL="457200" indent="-32353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3200" dirty="0"/>
              <a:t>How to access </a:t>
            </a:r>
            <a:r>
              <a:rPr lang="en-US" sz="3200" dirty="0" err="1"/>
              <a:t>CUmulus</a:t>
            </a:r>
            <a:endParaRPr lang="en-US" sz="3200" dirty="0"/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CU Research Computing Overview</a:t>
            </a:r>
            <a:endParaRPr/>
          </a:p>
        </p:txBody>
      </p:sp>
      <p:sp>
        <p:nvSpPr>
          <p:cNvPr id="205" name="Google Shape;205;p31"/>
          <p:cNvSpPr txBox="1">
            <a:spLocks noGrp="1"/>
          </p:cNvSpPr>
          <p:nvPr>
            <p:ph idx="1"/>
          </p:nvPr>
        </p:nvSpPr>
        <p:spPr>
          <a:xfrm>
            <a:off x="1219200" y="183154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147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250"/>
              <a:buChar char="•"/>
            </a:pPr>
            <a:r>
              <a:rPr lang="en-US" dirty="0"/>
              <a:t>Provides Computing and Data Storage Beyond standard desktop resources: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High Performance Computing (HCP), clusters include: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dirty="0"/>
              <a:t>Alpine</a:t>
            </a:r>
            <a:endParaRPr sz="2000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dirty="0"/>
              <a:t>Blanca</a:t>
            </a:r>
            <a:endParaRPr sz="20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Storage of Research Data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dirty="0" err="1"/>
              <a:t>PetaLibrary</a:t>
            </a:r>
            <a:endParaRPr sz="20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High-Speed Data Transfer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dirty="0"/>
              <a:t>Globus Endpoint</a:t>
            </a:r>
            <a:endParaRPr sz="20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b="1" dirty="0"/>
              <a:t>Cloud Resources</a:t>
            </a:r>
            <a:endParaRPr b="1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b="1" dirty="0" err="1"/>
              <a:t>CUmulus</a:t>
            </a:r>
            <a:r>
              <a:rPr lang="en-US" sz="2000" b="1" dirty="0"/>
              <a:t> (On-premise Cloud)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b="1" dirty="0"/>
              <a:t>Cloud Foundations (Commercial Cloud)</a:t>
            </a:r>
          </a:p>
          <a:p>
            <a:pPr lvl="1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Secure Cloud Resources</a:t>
            </a:r>
          </a:p>
          <a:p>
            <a:pPr lvl="1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lin Gothic Book" panose="020B0503020102020204" pitchFamily="34" charset="0"/>
              <a:buChar char="•"/>
            </a:pPr>
            <a:r>
              <a:rPr lang="en-US" dirty="0"/>
              <a:t>Consulting in Computational Science and Data Management</a:t>
            </a:r>
          </a:p>
          <a:p>
            <a:pPr lvl="1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 lang="en-US" dirty="0"/>
          </a:p>
          <a:p>
            <a:pPr lvl="2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 sz="2000" dirty="0"/>
          </a:p>
        </p:txBody>
      </p:sp>
      <p:sp>
        <p:nvSpPr>
          <p:cNvPr id="206" name="Google Shape;206;p3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>
            <a:spLocks noGrp="1"/>
          </p:cNvSpPr>
          <p:nvPr>
            <p:ph type="title"/>
          </p:nvPr>
        </p:nvSpPr>
        <p:spPr>
          <a:xfrm>
            <a:off x="669682" y="0"/>
            <a:ext cx="4166478" cy="24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CU Research Computing Overview</a:t>
            </a:r>
            <a:endParaRPr lang="en-US" dirty="0"/>
          </a:p>
        </p:txBody>
      </p:sp>
      <p:pic>
        <p:nvPicPr>
          <p:cNvPr id="3" name="Content Placeholder 2" descr="Text&#10;&#10;Description automatically generated">
            <a:extLst>
              <a:ext uri="{FF2B5EF4-FFF2-40B4-BE49-F238E27FC236}">
                <a16:creationId xmlns:a16="http://schemas.microsoft.com/office/drawing/2014/main" id="{6D858EA4-71A1-447A-CE4F-A319A5CF0B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55725" y="79944"/>
            <a:ext cx="5180435" cy="670658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871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CUmulus?</a:t>
            </a:r>
            <a:endParaRPr/>
          </a:p>
        </p:txBody>
      </p:sp>
      <p:sp>
        <p:nvSpPr>
          <p:cNvPr id="212" name="Google Shape;212;p32"/>
          <p:cNvSpPr txBox="1">
            <a:spLocks noGrp="1"/>
          </p:cNvSpPr>
          <p:nvPr>
            <p:ph idx="1"/>
          </p:nvPr>
        </p:nvSpPr>
        <p:spPr>
          <a:xfrm>
            <a:off x="1371600" y="200910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b="1" dirty="0" err="1"/>
              <a:t>CUmulus</a:t>
            </a:r>
            <a:r>
              <a:rPr lang="en-US" sz="2400" dirty="0"/>
              <a:t> is CU Research Computing's free-to-use on-premise cloud service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Resource for CU and RMACC</a:t>
            </a:r>
            <a:endParaRPr sz="24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Supports cases not well-suited for HPC such as (</a:t>
            </a:r>
            <a:r>
              <a:rPr lang="en-US" sz="2400" b="1" dirty="0"/>
              <a:t>Research Projects</a:t>
            </a:r>
            <a:r>
              <a:rPr lang="en-US" sz="2400" dirty="0"/>
              <a:t>): 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Research-Oriented Web Servers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Databases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Long-Running Services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Research Hubs (</a:t>
            </a:r>
            <a:r>
              <a:rPr lang="en-US" sz="2400" dirty="0" err="1"/>
              <a:t>Jupyterhub</a:t>
            </a:r>
            <a:r>
              <a:rPr lang="en-US" sz="2400" dirty="0"/>
              <a:t>, RStudio Server, </a:t>
            </a:r>
            <a:r>
              <a:rPr lang="en-US" sz="2400" dirty="0" err="1"/>
              <a:t>etc</a:t>
            </a:r>
            <a:r>
              <a:rPr lang="en-US" sz="2400" dirty="0"/>
              <a:t>)</a:t>
            </a:r>
            <a:endParaRPr sz="24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Provides users with persistent or ongoing availability by allocating logically isolated section of the cloud</a:t>
            </a:r>
            <a:endParaRPr sz="2400" dirty="0"/>
          </a:p>
        </p:txBody>
      </p:sp>
      <p:sp>
        <p:nvSpPr>
          <p:cNvPr id="213" name="Google Shape;213;p3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</a:t>
            </a:r>
            <a:r>
              <a:rPr lang="en-US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</a:t>
            </a: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?</a:t>
            </a:r>
            <a:endParaRPr dirty="0"/>
          </a:p>
        </p:txBody>
      </p:sp>
      <p:sp>
        <p:nvSpPr>
          <p:cNvPr id="219" name="Google Shape;219;p33"/>
          <p:cNvSpPr txBox="1">
            <a:spLocks noGrp="1"/>
          </p:cNvSpPr>
          <p:nvPr>
            <p:ph idx="1"/>
          </p:nvPr>
        </p:nvSpPr>
        <p:spPr>
          <a:xfrm>
            <a:off x="1219200" y="1704272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You get your own virtual environment - an environment that can be easily created/tested/removed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Install Software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Administer your instance (you’re in control!)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Run applications and jobs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Interface w/ other CURC services: Blanca, Alpine, </a:t>
            </a:r>
            <a:r>
              <a:rPr lang="en-US" sz="2400" dirty="0" err="1"/>
              <a:t>PetaLibrary</a:t>
            </a:r>
            <a:endParaRPr sz="2400" dirty="0"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You can request specific resources (CPU, storage, memory) and can set up persistent storage</a:t>
            </a:r>
            <a:endParaRPr sz="2400" dirty="0"/>
          </a:p>
        </p:txBody>
      </p:sp>
      <p:sp>
        <p:nvSpPr>
          <p:cNvPr id="220" name="Google Shape;220;p3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What resources do we have available?</a:t>
            </a:r>
            <a:endParaRPr dirty="0"/>
          </a:p>
        </p:txBody>
      </p:sp>
      <p:sp>
        <p:nvSpPr>
          <p:cNvPr id="219" name="Google Shape;219;p33"/>
          <p:cNvSpPr txBox="1">
            <a:spLocks noGrp="1"/>
          </p:cNvSpPr>
          <p:nvPr>
            <p:ph idx="1"/>
          </p:nvPr>
        </p:nvSpPr>
        <p:spPr>
          <a:xfrm>
            <a:off x="1219200" y="1704272"/>
            <a:ext cx="10750062" cy="4749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Intel Hardware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264 Physical Cores, 528 with Hyper Threading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4GB RAM per core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101.3 TiB of Object-Oriented Storage (SSD)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endParaRPr lang="en-US" sz="2400" dirty="0"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Max for a single Instance:</a:t>
            </a:r>
          </a:p>
          <a:p>
            <a:pPr marL="987552" lvl="1" indent="-3429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24 vCPUs, 96 GB RAM (resource contention)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endParaRPr lang="en-US" sz="2400" dirty="0"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Many Different Images (OS) to build from</a:t>
            </a:r>
          </a:p>
          <a:p>
            <a:pPr marL="987552" lvl="1" indent="-3429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Some standard and some custom</a:t>
            </a:r>
          </a:p>
        </p:txBody>
      </p:sp>
      <p:sp>
        <p:nvSpPr>
          <p:cNvPr id="220" name="Google Shape;220;p3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60511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75E11D-1BAF-4983-9D13-527006736A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e49f7d3-8802-46ca-9604-495ce27f67f4"/>
    <ds:schemaRef ds:uri="a1519f9a-9d6a-41c1-afc9-552e4069f82f"/>
    <ds:schemaRef ds:uri="92c16b9d-8c83-445e-a4f4-1fe3d2f43f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4627A40-C571-43D1-9D84-0FADF8513DC6}">
  <ds:schemaRefs>
    <ds:schemaRef ds:uri="http://schemas.microsoft.com/office/2006/metadata/properties"/>
    <ds:schemaRef ds:uri="http://schemas.microsoft.com/office/infopath/2007/PartnerControls"/>
    <ds:schemaRef ds:uri="92c16b9d-8c83-445e-a4f4-1fe3d2f43f13"/>
    <ds:schemaRef ds:uri="7e49f7d3-8802-46ca-9604-495ce27f67f4"/>
  </ds:schemaRefs>
</ds:datastoreItem>
</file>

<file path=customXml/itemProps3.xml><?xml version="1.0" encoding="utf-8"?>
<ds:datastoreItem xmlns:ds="http://schemas.openxmlformats.org/officeDocument/2006/customXml" ds:itemID="{F06ADB1D-9104-4483-83F5-19A7CE3C0AE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67617</TotalTime>
  <Words>1081</Words>
  <Application>Microsoft Macintosh PowerPoint</Application>
  <PresentationFormat>Widescreen</PresentationFormat>
  <Paragraphs>161</Paragraphs>
  <Slides>21</Slides>
  <Notes>18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Calibri</vt:lpstr>
      <vt:lpstr>Helvetica Neue</vt:lpstr>
      <vt:lpstr>Franklin Gothic Book</vt:lpstr>
      <vt:lpstr>Arial Black</vt:lpstr>
      <vt:lpstr>Helvetica Neue Light</vt:lpstr>
      <vt:lpstr>Arial</vt:lpstr>
      <vt:lpstr>Crop</vt:lpstr>
      <vt:lpstr>Intro to CUmulus: a free Research Cloud platform</vt:lpstr>
      <vt:lpstr>Intro to CUmulus</vt:lpstr>
      <vt:lpstr>A few questions… </vt:lpstr>
      <vt:lpstr>Outline</vt:lpstr>
      <vt:lpstr>CU Research Computing Overview</vt:lpstr>
      <vt:lpstr>CU Research Computing Overview</vt:lpstr>
      <vt:lpstr>What is CUmulus?</vt:lpstr>
      <vt:lpstr>What is CUmulus?</vt:lpstr>
      <vt:lpstr>What resources do we have available?</vt:lpstr>
      <vt:lpstr>Example Use Case: Open Access Research Tool </vt:lpstr>
      <vt:lpstr>Example Use Case: Persistent Data Mining </vt:lpstr>
      <vt:lpstr>Example Use Case: Galaxy Server </vt:lpstr>
      <vt:lpstr>Example Use Case: Flywheel Project</vt:lpstr>
      <vt:lpstr>CUmulus Access</vt:lpstr>
      <vt:lpstr>Horizon Dashboard Intro </vt:lpstr>
      <vt:lpstr>CUmulus Access and Allocation</vt:lpstr>
      <vt:lpstr>Access to CUmulus Resources</vt:lpstr>
      <vt:lpstr>How to get access</vt:lpstr>
      <vt:lpstr>A few questions for you: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Clearing the Fog! Getting Started on Cumulus: a Near to the Ground On Campus Cloud Solution</dc:title>
  <cp:lastModifiedBy>Andrew Wilson</cp:lastModifiedBy>
  <cp:revision>95</cp:revision>
  <dcterms:modified xsi:type="dcterms:W3CDTF">2023-05-23T14:51:59Z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